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4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34" autoAdjust="0"/>
  </p:normalViewPr>
  <p:slideViewPr>
    <p:cSldViewPr snapToGrid="0" snapToObjects="1">
      <p:cViewPr>
        <p:scale>
          <a:sx n="118" d="100"/>
          <a:sy n="118" d="100"/>
        </p:scale>
        <p:origin x="-422" y="5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Przeciągnij obraz na symbol zastępczy lub kliknij ikonę, aby go dodać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223138"/>
          </a:xfrm>
        </p:spPr>
        <p:txBody>
          <a:bodyPr/>
          <a:lstStyle/>
          <a:p>
            <a:r>
              <a:rPr lang="pl-PL" dirty="0">
                <a:latin typeface="Lucida Grande CE"/>
                <a:cs typeface="Lucida Grande CE"/>
              </a:rPr>
              <a:t>RADA RODZICÓW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Cele i zadania na rok szkolny 2020/2021</a:t>
            </a:r>
          </a:p>
          <a:p>
            <a:endParaRPr lang="pl-PL" sz="3200" dirty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88845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8704" y="2511762"/>
            <a:ext cx="8089688" cy="3427459"/>
          </a:xfrm>
        </p:spPr>
        <p:txBody>
          <a:bodyPr>
            <a:normAutofit/>
          </a:bodyPr>
          <a:lstStyle/>
          <a:p>
            <a:r>
              <a:rPr lang="pl-PL" sz="2000" dirty="0"/>
              <a:t>reprezentowanie ogółu rodziców uczniów Szkoły</a:t>
            </a:r>
          </a:p>
          <a:p>
            <a:r>
              <a:rPr lang="pl-PL" sz="2000" dirty="0"/>
              <a:t>reprezentowanie Szkoły oraz podejmowanie działań zmierzających do doskonalenia jej statutowej działalności</a:t>
            </a:r>
          </a:p>
          <a:p>
            <a:r>
              <a:rPr lang="pl-PL" sz="2000" dirty="0"/>
              <a:t>działanie na rzecz opiekuńczej funkcji Szkoły</a:t>
            </a:r>
          </a:p>
          <a:p>
            <a:r>
              <a:rPr lang="pl-PL" sz="2000" dirty="0"/>
              <a:t>wspieranie celów i zadań Szkoły oraz gromadzenie funduszy na ich realizację</a:t>
            </a:r>
          </a:p>
          <a:p>
            <a:r>
              <a:rPr lang="pl-PL" sz="2000" dirty="0"/>
              <a:t>opiniowanie programu i harmonogramu poprawy efektywności kształcenia lub wychowania </a:t>
            </a:r>
          </a:p>
          <a:p>
            <a:pPr marL="0" indent="0">
              <a:buNone/>
            </a:pPr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GŁÓWNE CELE i ZADANIA RADY RODZICÓW</a:t>
            </a:r>
          </a:p>
        </p:txBody>
      </p:sp>
      <p:pic>
        <p:nvPicPr>
          <p:cNvPr id="4" name="Obraz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36066"/>
            <a:ext cx="3048000" cy="1921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184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3582" y="2335355"/>
            <a:ext cx="8704756" cy="5202832"/>
          </a:xfrm>
        </p:spPr>
        <p:txBody>
          <a:bodyPr>
            <a:normAutofit/>
          </a:bodyPr>
          <a:lstStyle/>
          <a:p>
            <a:r>
              <a:rPr lang="pl-PL" sz="2000" dirty="0"/>
              <a:t>zajęć dodatkowych dla uczniów</a:t>
            </a:r>
          </a:p>
          <a:p>
            <a:r>
              <a:rPr lang="pl-PL" sz="2000" dirty="0"/>
              <a:t>nagród podczas Europejskiego Dnia Języków Obcych</a:t>
            </a:r>
          </a:p>
          <a:p>
            <a:r>
              <a:rPr lang="pl-PL" sz="2000" dirty="0"/>
              <a:t>sportowych reprezentacji szkolnych</a:t>
            </a:r>
          </a:p>
          <a:p>
            <a:r>
              <a:rPr lang="pl-PL" sz="2000" dirty="0"/>
              <a:t>fakultetów dla maturzystów</a:t>
            </a:r>
          </a:p>
          <a:p>
            <a:r>
              <a:rPr lang="pl-PL" sz="2000" dirty="0"/>
              <a:t>zajęć dodatkowych dla uczniów biorących udział w konkursach kuratoryjnych</a:t>
            </a:r>
          </a:p>
          <a:p>
            <a:r>
              <a:rPr lang="pl-PL" sz="2000" dirty="0"/>
              <a:t>strojów sportowych dla reprezentacji szkoły</a:t>
            </a:r>
          </a:p>
          <a:p>
            <a:r>
              <a:rPr lang="pl-PL" sz="2000" dirty="0"/>
              <a:t>nagród dla uczniów</a:t>
            </a:r>
          </a:p>
          <a:p>
            <a:r>
              <a:rPr lang="pl-PL" sz="2000" dirty="0"/>
              <a:t>dodatkowych projektów prowadzonych przez uczniów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ZEBRANE FUNDUSZE PRZEZNACZANE SĄ NA DOFINANSOWANIE</a:t>
            </a:r>
          </a:p>
        </p:txBody>
      </p:sp>
      <p:pic>
        <p:nvPicPr>
          <p:cNvPr id="4" name="Obraz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0" y="4368800"/>
            <a:ext cx="2413000" cy="248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545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67833" y="2073657"/>
            <a:ext cx="7408333" cy="2958340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rozwój naszych uczniów w interesującym ich zakresie</a:t>
            </a:r>
          </a:p>
          <a:p>
            <a:r>
              <a:rPr lang="pl-PL" dirty="0"/>
              <a:t>łatwiejszy dostęp na wymarzone uczelnie poprzez lepsze wyniki na maturze</a:t>
            </a:r>
          </a:p>
          <a:p>
            <a:r>
              <a:rPr lang="pl-PL" dirty="0"/>
              <a:t>równe szanse z rówieśnikami innych liceów </a:t>
            </a:r>
          </a:p>
          <a:p>
            <a:r>
              <a:rPr lang="pl-PL" dirty="0"/>
              <a:t>rozwój intelektualny naszych uczniów</a:t>
            </a:r>
          </a:p>
          <a:p>
            <a:r>
              <a:rPr lang="pl-PL" dirty="0"/>
              <a:t>rozwój zainteresowań i pasji uczniów</a:t>
            </a:r>
          </a:p>
          <a:p>
            <a:r>
              <a:rPr lang="pl-PL" dirty="0"/>
              <a:t>jeszcze wyższe lokaty ALO w rankingach liceów trójmiejskich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 CO TO ROBIMY?</a:t>
            </a:r>
          </a:p>
        </p:txBody>
      </p:sp>
      <p:pic>
        <p:nvPicPr>
          <p:cNvPr id="4" name="Obraz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67" y="4961467"/>
            <a:ext cx="5505636" cy="18965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307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97275" y="1591056"/>
            <a:ext cx="8717085" cy="440083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sz="4800" b="1" dirty="0"/>
              <a:t>JEST ICH BARDZO DUŻO:</a:t>
            </a:r>
            <a:br>
              <a:rPr lang="pl-PL" sz="4800" b="1" dirty="0"/>
            </a:br>
            <a:endParaRPr lang="pl-PL" sz="4800" b="1" dirty="0"/>
          </a:p>
          <a:p>
            <a:r>
              <a:rPr lang="pl-PL" dirty="0"/>
              <a:t>Jesteśmy liderami sportu szkolnego</a:t>
            </a:r>
          </a:p>
          <a:p>
            <a:r>
              <a:rPr lang="pl-PL" dirty="0"/>
              <a:t>Przodujemy nad szkołami w wielu dyscyplinach sportowych </a:t>
            </a:r>
          </a:p>
          <a:p>
            <a:r>
              <a:rPr lang="pl-PL" dirty="0"/>
              <a:t>Mamy sukcesy z zakresu chemii, matematyki, literatury, języków obcych </a:t>
            </a:r>
          </a:p>
          <a:p>
            <a:r>
              <a:rPr lang="pl-PL" dirty="0"/>
              <a:t>Możemy się pochwalić sukcesami w międzynarodowym konkursie fotograficzno-filmowym</a:t>
            </a:r>
          </a:p>
          <a:p>
            <a:r>
              <a:rPr lang="pl-PL" dirty="0"/>
              <a:t>Mocnym punktem w naszej szkole jest też Koło Teatralne </a:t>
            </a:r>
          </a:p>
          <a:p>
            <a:r>
              <a:rPr lang="pl-PL" dirty="0"/>
              <a:t>Lubimy również pomagać i wolontariat też jest naszym asem w rękawie</a:t>
            </a:r>
          </a:p>
          <a:p>
            <a:endParaRPr lang="pl-PL" dirty="0"/>
          </a:p>
          <a:p>
            <a:r>
              <a:rPr lang="pl-PL" dirty="0"/>
              <a:t>I wiele innych nie sposób wszystkiego wymienić</a:t>
            </a:r>
            <a:r>
              <a:rPr lang="mr-IN" dirty="0"/>
              <a:t>…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SUKCESY NASZYCH UCZNIÓW</a:t>
            </a:r>
          </a:p>
        </p:txBody>
      </p:sp>
    </p:spTree>
    <p:extLst>
      <p:ext uri="{BB962C8B-B14F-4D97-AF65-F5344CB8AC3E}">
        <p14:creationId xmlns:p14="http://schemas.microsoft.com/office/powerpoint/2010/main" val="289194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62467" y="2683654"/>
            <a:ext cx="7408333" cy="4437092"/>
          </a:xfrm>
        </p:spPr>
        <p:txBody>
          <a:bodyPr>
            <a:normAutofit/>
          </a:bodyPr>
          <a:lstStyle/>
          <a:p>
            <a:endParaRPr lang="pl-PL" sz="2600" dirty="0"/>
          </a:p>
          <a:p>
            <a:r>
              <a:rPr lang="pl-PL" sz="3200" b="1" dirty="0">
                <a:solidFill>
                  <a:srgbClr val="FF0000"/>
                </a:solidFill>
              </a:rPr>
              <a:t>Dla rodziców , którzy dokonają wpłaty  do 31.10.2020r.  - składka 250 zł.</a:t>
            </a:r>
            <a:r>
              <a:rPr lang="pl-PL" sz="3200" dirty="0">
                <a:solidFill>
                  <a:srgbClr val="FF0000"/>
                </a:solidFill>
              </a:rPr>
              <a:t/>
            </a:r>
            <a:br>
              <a:rPr lang="pl-PL" sz="3200" dirty="0">
                <a:solidFill>
                  <a:srgbClr val="FF0000"/>
                </a:solidFill>
              </a:rPr>
            </a:br>
            <a:endParaRPr lang="pl-PL" sz="3200" dirty="0">
              <a:solidFill>
                <a:srgbClr val="FF0000"/>
              </a:solidFill>
            </a:endParaRPr>
          </a:p>
          <a:p>
            <a:r>
              <a:rPr lang="pl-PL" sz="3200" dirty="0">
                <a:solidFill>
                  <a:schemeClr val="accent1">
                    <a:lumMod val="50000"/>
                  </a:schemeClr>
                </a:solidFill>
              </a:rPr>
              <a:t>Od 02.11.2020 - składka 300 zł</a:t>
            </a:r>
          </a:p>
          <a:p>
            <a:endParaRPr lang="pl-PL" sz="3100" dirty="0">
              <a:solidFill>
                <a:srgbClr val="FF0000"/>
              </a:solidFill>
            </a:endParaRPr>
          </a:p>
          <a:p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SKŁADKA NA RADĘ RODZICÓW </a:t>
            </a:r>
            <a:br>
              <a:rPr lang="pl-PL" dirty="0"/>
            </a:br>
            <a:r>
              <a:rPr lang="pl-PL" dirty="0"/>
              <a:t>W ROKU SZKOLNYM 2020/2021</a:t>
            </a:r>
          </a:p>
        </p:txBody>
      </p:sp>
      <p:pic>
        <p:nvPicPr>
          <p:cNvPr id="4" name="Obraz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66" y="4902200"/>
            <a:ext cx="1693333" cy="1726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350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64067" y="2082580"/>
            <a:ext cx="7408333" cy="44370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200" dirty="0">
                <a:solidFill>
                  <a:srgbClr val="000090"/>
                </a:solidFill>
              </a:rPr>
              <a:t>1. Na konto Rady Rodziców</a:t>
            </a:r>
            <a:br>
              <a:rPr lang="pl-PL" sz="2200" dirty="0">
                <a:solidFill>
                  <a:srgbClr val="000090"/>
                </a:solidFill>
              </a:rPr>
            </a:br>
            <a:endParaRPr lang="pl-PL" sz="22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200" dirty="0">
                <a:solidFill>
                  <a:srgbClr val="000090"/>
                </a:solidFill>
              </a:rPr>
              <a:t>Rady Rodziców I Akademickiego LO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000090"/>
                </a:solidFill>
              </a:rPr>
              <a:t>ul. Narcyzowa 6, 81-653 Gdynia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FF0000"/>
                </a:solidFill>
              </a:rPr>
              <a:t>Bank PKO BP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FF0000"/>
                </a:solidFill>
              </a:rPr>
              <a:t>37 1440 1026 0000 0000 1378 1408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FF0000"/>
                </a:solidFill>
              </a:rPr>
              <a:t>(z dopiskiem darowizna imię i nazwisko dziecka oraz klasa)</a:t>
            </a:r>
            <a:br>
              <a:rPr lang="pl-PL" sz="2200" dirty="0">
                <a:solidFill>
                  <a:srgbClr val="FF0000"/>
                </a:solidFill>
              </a:rPr>
            </a:br>
            <a:r>
              <a:rPr lang="pl-PL" sz="2200" dirty="0">
                <a:solidFill>
                  <a:srgbClr val="000090"/>
                </a:solidFill>
              </a:rPr>
              <a:t/>
            </a:r>
            <a:br>
              <a:rPr lang="pl-PL" sz="2200" dirty="0">
                <a:solidFill>
                  <a:srgbClr val="000090"/>
                </a:solidFill>
              </a:rPr>
            </a:br>
            <a:r>
              <a:rPr lang="pl-PL" sz="2200" dirty="0">
                <a:solidFill>
                  <a:srgbClr val="000090"/>
                </a:solidFill>
              </a:rPr>
              <a:t>2. Do skarbnika klasy</a:t>
            </a:r>
            <a:br>
              <a:rPr lang="pl-PL" sz="2200" dirty="0">
                <a:solidFill>
                  <a:srgbClr val="000090"/>
                </a:solidFill>
              </a:rPr>
            </a:br>
            <a:endParaRPr lang="pl-PL" sz="22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200" dirty="0">
                <a:solidFill>
                  <a:srgbClr val="000090"/>
                </a:solidFill>
              </a:rPr>
              <a:t>3. W sekretariacie szkoły</a:t>
            </a:r>
          </a:p>
          <a:p>
            <a:pPr marL="0" indent="0">
              <a:buNone/>
            </a:pPr>
            <a:endParaRPr lang="pl-PL" sz="22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pl-PL" sz="2200" dirty="0">
                <a:solidFill>
                  <a:srgbClr val="000090"/>
                </a:solidFill>
              </a:rPr>
              <a:t>Prosimy o dokonanie wpłaty po najbliższym zebraniu co ułatwi nam podjęcie decyzji o zagospodarowaniu środków i jak najszybsze uruchomienie zajęć dodatkowych</a:t>
            </a:r>
          </a:p>
          <a:p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WPŁACIĆ SKŁADKĘ </a:t>
            </a:r>
            <a:br>
              <a:rPr lang="pl-PL" dirty="0"/>
            </a:br>
            <a:r>
              <a:rPr lang="pl-PL" dirty="0"/>
              <a:t>NA RADĘ RODZICÓW </a:t>
            </a:r>
          </a:p>
        </p:txBody>
      </p:sp>
      <p:pic>
        <p:nvPicPr>
          <p:cNvPr id="4" name="Obraz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24" y="2614362"/>
            <a:ext cx="2017444" cy="20466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3130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30201" y="2532180"/>
            <a:ext cx="7408333" cy="4178183"/>
          </a:xfrm>
        </p:spPr>
        <p:txBody>
          <a:bodyPr/>
          <a:lstStyle/>
          <a:p>
            <a:r>
              <a:rPr lang="pl-PL" dirty="0"/>
              <a:t>Warsztaty dotyczące uzależnień dla uczniów oraz rodziców, prowadzone przez dr Marcina Szulca  -</a:t>
            </a:r>
            <a:br>
              <a:rPr lang="pl-PL" dirty="0"/>
            </a:br>
            <a:r>
              <a:rPr lang="pl-PL" dirty="0"/>
              <a:t>specjalisty z Wydz. Psychologii UG </a:t>
            </a:r>
            <a:br>
              <a:rPr lang="pl-PL" dirty="0"/>
            </a:br>
            <a:endParaRPr lang="pl-PL" dirty="0"/>
          </a:p>
          <a:p>
            <a:r>
              <a:rPr lang="pl-PL" dirty="0"/>
              <a:t>Warsztaty z zakresu metod uczenia się i doradztwa zawodowego</a:t>
            </a:r>
          </a:p>
          <a:p>
            <a:r>
              <a:rPr lang="pl-PL" dirty="0"/>
              <a:t>Zakup sprzętu polepszającego jakość prowadzenia zajęć online</a:t>
            </a:r>
          </a:p>
          <a:p>
            <a:r>
              <a:rPr lang="pl-PL" dirty="0"/>
              <a:t>..............................????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DODATKOWE PLANY I CELE NA BIEŻĄCY ROK SZKOLNY</a:t>
            </a: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4953000"/>
            <a:ext cx="2311958" cy="2381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1523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67833" y="2550145"/>
            <a:ext cx="7408333" cy="43384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dirty="0"/>
              <a:t>ZADBAJMY O LEPSZE SZANSE NASZYCH DZIECI</a:t>
            </a:r>
            <a:br>
              <a:rPr lang="pl-PL" sz="4800" dirty="0"/>
            </a:br>
            <a:endParaRPr lang="pl-PL" sz="4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sz="4900" dirty="0"/>
              <a:t>DZIĘKUJEMY</a:t>
            </a:r>
          </a:p>
        </p:txBody>
      </p:sp>
      <p:pic>
        <p:nvPicPr>
          <p:cNvPr id="4" name="Obraz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544" y="4097867"/>
            <a:ext cx="4157389" cy="2781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9190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Kształt fali.thmx</Template>
  <TotalTime>219</TotalTime>
  <Words>209</Words>
  <Application>Microsoft Office PowerPoint</Application>
  <PresentationFormat>Pokaz na ekranie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Kształt fali</vt:lpstr>
      <vt:lpstr>RADA RODZICÓW</vt:lpstr>
      <vt:lpstr>GŁÓWNE CELE i ZADANIA RADY RODZICÓW</vt:lpstr>
      <vt:lpstr>ZEBRANE FUNDUSZE PRZEZNACZANE SĄ NA DOFINANSOWANIE</vt:lpstr>
      <vt:lpstr>PO CO TO ROBIMY?</vt:lpstr>
      <vt:lpstr>SUKCESY NASZYCH UCZNIÓW</vt:lpstr>
      <vt:lpstr>SKŁADKA NA RADĘ RODZICÓW  W ROKU SZKOLNYM 2020/2021</vt:lpstr>
      <vt:lpstr>JAK WPŁACIĆ SKŁADKĘ  NA RADĘ RODZICÓW </vt:lpstr>
      <vt:lpstr>DODATKOWE PLANY I CELE NA BIEŻĄCY ROK SZKOLNY</vt:lpstr>
      <vt:lpstr> DZIĘKUJEMY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 RODZICÓW</dc:title>
  <dc:creator>asd</dc:creator>
  <cp:lastModifiedBy>Agnieszka</cp:lastModifiedBy>
  <cp:revision>22</cp:revision>
  <dcterms:created xsi:type="dcterms:W3CDTF">2019-08-30T20:04:11Z</dcterms:created>
  <dcterms:modified xsi:type="dcterms:W3CDTF">2020-10-02T10:37:39Z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79e395e-e3b5-421f-8616-70a10f9451af_Enabled">
    <vt:lpwstr>true</vt:lpwstr>
  </property>
  <property fmtid="{D5CDD505-2E9C-101B-9397-08002B2CF9AE}" pid="3" name="MSIP_Label_879e395e-e3b5-421f-8616-70a10f9451af_SetDate">
    <vt:lpwstr>2020-10-01T18:45:12Z</vt:lpwstr>
  </property>
  <property fmtid="{D5CDD505-2E9C-101B-9397-08002B2CF9AE}" pid="4" name="MSIP_Label_879e395e-e3b5-421f-8616-70a10f9451af_Method">
    <vt:lpwstr>Standard</vt:lpwstr>
  </property>
  <property fmtid="{D5CDD505-2E9C-101B-9397-08002B2CF9AE}" pid="5" name="MSIP_Label_879e395e-e3b5-421f-8616-70a10f9451af_Name">
    <vt:lpwstr>879e395e-e3b5-421f-8616-70a10f9451af</vt:lpwstr>
  </property>
  <property fmtid="{D5CDD505-2E9C-101B-9397-08002B2CF9AE}" pid="6" name="MSIP_Label_879e395e-e3b5-421f-8616-70a10f9451af_SiteId">
    <vt:lpwstr>0beb0c35-9cbb-4feb-99e5-589e415c7944</vt:lpwstr>
  </property>
  <property fmtid="{D5CDD505-2E9C-101B-9397-08002B2CF9AE}" pid="7" name="MSIP_Label_879e395e-e3b5-421f-8616-70a10f9451af_ActionId">
    <vt:lpwstr>4ff95b38-d1f4-4b82-8635-28de1aa316c8</vt:lpwstr>
  </property>
  <property fmtid="{D5CDD505-2E9C-101B-9397-08002B2CF9AE}" pid="8" name="MSIP_Label_879e395e-e3b5-421f-8616-70a10f9451af_ContentBits">
    <vt:lpwstr>0</vt:lpwstr>
  </property>
</Properties>
</file>